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0" d="100"/>
          <a:sy n="80" d="100"/>
        </p:scale>
        <p:origin x="1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2B795F-5BFE-488C-AF04-922FCDD34194}"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11728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B795F-5BFE-488C-AF04-922FCDD34194}"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207867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B795F-5BFE-488C-AF04-922FCDD34194}"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3487513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B795F-5BFE-488C-AF04-922FCDD34194}"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74149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2B795F-5BFE-488C-AF04-922FCDD34194}"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209807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2B795F-5BFE-488C-AF04-922FCDD34194}"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2769449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2B795F-5BFE-488C-AF04-922FCDD34194}"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114625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2B795F-5BFE-488C-AF04-922FCDD34194}"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409311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B795F-5BFE-488C-AF04-922FCDD34194}"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3296220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B795F-5BFE-488C-AF04-922FCDD34194}"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128702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B795F-5BFE-488C-AF04-922FCDD34194}"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DB21A-5081-4EAC-8EE3-FA4055B88A6F}" type="slidenum">
              <a:rPr lang="en-US" smtClean="0"/>
              <a:t>‹#›</a:t>
            </a:fld>
            <a:endParaRPr lang="en-US"/>
          </a:p>
        </p:txBody>
      </p:sp>
    </p:spTree>
    <p:extLst>
      <p:ext uri="{BB962C8B-B14F-4D97-AF65-F5344CB8AC3E}">
        <p14:creationId xmlns:p14="http://schemas.microsoft.com/office/powerpoint/2010/main" val="179575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B795F-5BFE-488C-AF04-922FCDD34194}" type="datetimeFigureOut">
              <a:rPr lang="en-US" smtClean="0"/>
              <a:t>5/5/2020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DB21A-5081-4EAC-8EE3-FA4055B88A6F}" type="slidenum">
              <a:rPr lang="en-US" smtClean="0"/>
              <a:t>‹#›</a:t>
            </a:fld>
            <a:endParaRPr lang="en-US"/>
          </a:p>
        </p:txBody>
      </p:sp>
    </p:spTree>
    <p:extLst>
      <p:ext uri="{BB962C8B-B14F-4D97-AF65-F5344CB8AC3E}">
        <p14:creationId xmlns:p14="http://schemas.microsoft.com/office/powerpoint/2010/main" val="685917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a:t>
            </a:r>
            <a:r>
              <a:rPr lang="en-US" dirty="0" smtClean="0"/>
              <a:t>Development/Organization</a:t>
            </a:r>
            <a:endParaRPr lang="en-US" dirty="0"/>
          </a:p>
        </p:txBody>
      </p:sp>
      <p:sp>
        <p:nvSpPr>
          <p:cNvPr id="3" name="Subtitle 2"/>
          <p:cNvSpPr>
            <a:spLocks noGrp="1"/>
          </p:cNvSpPr>
          <p:nvPr>
            <p:ph type="subTitle" idx="1"/>
          </p:nvPr>
        </p:nvSpPr>
        <p:spPr/>
        <p:txBody>
          <a:bodyPr/>
          <a:lstStyle/>
          <a:p>
            <a:r>
              <a:rPr lang="en-US" dirty="0" smtClean="0"/>
              <a:t>Secondary Methods &amp; Fields of Social Work</a:t>
            </a:r>
            <a:endParaRPr lang="en-US" dirty="0"/>
          </a:p>
        </p:txBody>
      </p:sp>
    </p:spTree>
    <p:extLst>
      <p:ext uri="{BB962C8B-B14F-4D97-AF65-F5344CB8AC3E}">
        <p14:creationId xmlns:p14="http://schemas.microsoft.com/office/powerpoint/2010/main" val="104220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Community ?</a:t>
            </a:r>
            <a:endParaRPr lang="en-US" dirty="0"/>
          </a:p>
        </p:txBody>
      </p:sp>
      <p:sp>
        <p:nvSpPr>
          <p:cNvPr id="3" name="Content Placeholder 2"/>
          <p:cNvSpPr>
            <a:spLocks noGrp="1"/>
          </p:cNvSpPr>
          <p:nvPr>
            <p:ph idx="1"/>
          </p:nvPr>
        </p:nvSpPr>
        <p:spPr/>
        <p:txBody>
          <a:bodyPr/>
          <a:lstStyle/>
          <a:p>
            <a:r>
              <a:rPr lang="en-US" dirty="0" smtClean="0"/>
              <a:t>The term “Community” denotes almost uniformly and permanently shared lives of people over a region. It may be considered as a permanent local aggregation of people having diversified as well as common interests and served by a constellation of institutions.</a:t>
            </a:r>
            <a:endParaRPr lang="en-US" dirty="0"/>
          </a:p>
        </p:txBody>
      </p:sp>
    </p:spTree>
    <p:extLst>
      <p:ext uri="{BB962C8B-B14F-4D97-AF65-F5344CB8AC3E}">
        <p14:creationId xmlns:p14="http://schemas.microsoft.com/office/powerpoint/2010/main" val="3945583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Community Development a primary method of Social Work</a:t>
            </a:r>
            <a:endParaRPr lang="en-US" b="1" dirty="0"/>
          </a:p>
        </p:txBody>
      </p:sp>
      <p:sp>
        <p:nvSpPr>
          <p:cNvPr id="3" name="Content Placeholder 2"/>
          <p:cNvSpPr>
            <a:spLocks noGrp="1"/>
          </p:cNvSpPr>
          <p:nvPr>
            <p:ph idx="1"/>
          </p:nvPr>
        </p:nvSpPr>
        <p:spPr/>
        <p:txBody>
          <a:bodyPr/>
          <a:lstStyle/>
          <a:p>
            <a:r>
              <a:rPr lang="en-US" dirty="0" smtClean="0"/>
              <a:t>Community Development as a method of social work is required in each and every situation in which efforts are directed towards meeting the community needs as also towards developing integration within the community. Community development has scope for practice in all situations in which people want to live together to lead a community life.</a:t>
            </a:r>
            <a:endParaRPr lang="en-US" dirty="0"/>
          </a:p>
        </p:txBody>
      </p:sp>
    </p:spTree>
    <p:extLst>
      <p:ext uri="{BB962C8B-B14F-4D97-AF65-F5344CB8AC3E}">
        <p14:creationId xmlns:p14="http://schemas.microsoft.com/office/powerpoint/2010/main" val="65729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Welfare of the Community people through Community Development Projects </a:t>
            </a:r>
            <a:endParaRPr lang="en-US" b="1" dirty="0"/>
          </a:p>
        </p:txBody>
      </p:sp>
      <p:sp>
        <p:nvSpPr>
          <p:cNvPr id="3" name="Content Placeholder 2"/>
          <p:cNvSpPr>
            <a:spLocks noGrp="1"/>
          </p:cNvSpPr>
          <p:nvPr>
            <p:ph idx="1"/>
          </p:nvPr>
        </p:nvSpPr>
        <p:spPr>
          <a:xfrm>
            <a:off x="838200" y="1971304"/>
            <a:ext cx="10515600" cy="4607626"/>
          </a:xfrm>
        </p:spPr>
        <p:txBody>
          <a:bodyPr>
            <a:normAutofit/>
          </a:bodyPr>
          <a:lstStyle/>
          <a:p>
            <a:r>
              <a:rPr lang="en-US" dirty="0" smtClean="0"/>
              <a:t>The community development projects aim at improving socio-economic conditions of the under-privileged people by carrying out an integrated multi-purpose </a:t>
            </a:r>
            <a:r>
              <a:rPr lang="en-US" dirty="0" err="1" smtClean="0"/>
              <a:t>programme</a:t>
            </a:r>
            <a:r>
              <a:rPr lang="en-US" dirty="0" smtClean="0"/>
              <a:t> with the help and resources of the local community.</a:t>
            </a:r>
          </a:p>
          <a:p>
            <a:r>
              <a:rPr lang="en-US" dirty="0" smtClean="0"/>
              <a:t>Community development is an economical and useful means of conserving, maintaining, and adequately developing the human and material potential in communities, rural or urban, for meeting social needs and raising the standard of living of the people. It creates initiative and leadership, helps to mitigate apathy and draws forth latent reserves of skill, energy and other resources which exist in every locality.</a:t>
            </a:r>
            <a:endParaRPr lang="en-US" dirty="0"/>
          </a:p>
        </p:txBody>
      </p:sp>
    </p:spTree>
    <p:extLst>
      <p:ext uri="{BB962C8B-B14F-4D97-AF65-F5344CB8AC3E}">
        <p14:creationId xmlns:p14="http://schemas.microsoft.com/office/powerpoint/2010/main" val="2708347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Welfare of the Community people through Community Development Projects </a:t>
            </a:r>
            <a:endParaRPr lang="en-US" b="1" dirty="0"/>
          </a:p>
        </p:txBody>
      </p:sp>
      <p:sp>
        <p:nvSpPr>
          <p:cNvPr id="3" name="Content Placeholder 2"/>
          <p:cNvSpPr>
            <a:spLocks noGrp="1"/>
          </p:cNvSpPr>
          <p:nvPr>
            <p:ph idx="1"/>
          </p:nvPr>
        </p:nvSpPr>
        <p:spPr>
          <a:xfrm>
            <a:off x="838200" y="1690688"/>
            <a:ext cx="10515600" cy="4745738"/>
          </a:xfrm>
        </p:spPr>
        <p:txBody>
          <a:bodyPr>
            <a:normAutofit lnSpcReduction="10000"/>
          </a:bodyPr>
          <a:lstStyle/>
          <a:p>
            <a:r>
              <a:rPr lang="en-US" dirty="0" smtClean="0"/>
              <a:t>The Urban </a:t>
            </a:r>
            <a:r>
              <a:rPr lang="en-US" dirty="0"/>
              <a:t>C</a:t>
            </a:r>
            <a:r>
              <a:rPr lang="en-US" dirty="0" smtClean="0"/>
              <a:t>ommunity </a:t>
            </a:r>
            <a:r>
              <a:rPr lang="en-US" dirty="0"/>
              <a:t>D</a:t>
            </a:r>
            <a:r>
              <a:rPr lang="en-US" dirty="0" smtClean="0"/>
              <a:t>evelopment (UCD) and Rural Community Development (RCD) </a:t>
            </a:r>
            <a:r>
              <a:rPr lang="en-US" dirty="0" err="1" smtClean="0"/>
              <a:t>programmes</a:t>
            </a:r>
            <a:r>
              <a:rPr lang="en-US" dirty="0" smtClean="0"/>
              <a:t> were introduced in 1954 with the establishment of the first pilot project in Karachi, by the central government. </a:t>
            </a:r>
          </a:p>
          <a:p>
            <a:r>
              <a:rPr lang="en-US" dirty="0" smtClean="0"/>
              <a:t>Soon after, a few more pilot projects were established in other cities of Pakistan on the same pattern.</a:t>
            </a:r>
          </a:p>
          <a:p>
            <a:r>
              <a:rPr lang="en-US" dirty="0" smtClean="0"/>
              <a:t>These pilot projects showed the positive value of community development work in urban settings.</a:t>
            </a:r>
          </a:p>
          <a:p>
            <a:r>
              <a:rPr lang="en-US" dirty="0" smtClean="0"/>
              <a:t>Gradually more projects were opened in different areas of the country.</a:t>
            </a:r>
          </a:p>
          <a:p>
            <a:r>
              <a:rPr lang="en-US" dirty="0" smtClean="0"/>
              <a:t>At present there are 214 UCD projects in the country, functioning under the provincial Social Welfare Departments.  </a:t>
            </a:r>
            <a:endParaRPr lang="en-US" dirty="0"/>
          </a:p>
        </p:txBody>
      </p:sp>
    </p:spTree>
    <p:extLst>
      <p:ext uri="{BB962C8B-B14F-4D97-AF65-F5344CB8AC3E}">
        <p14:creationId xmlns:p14="http://schemas.microsoft.com/office/powerpoint/2010/main" val="100582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2413"/>
          </a:xfrm>
        </p:spPr>
        <p:txBody>
          <a:bodyPr/>
          <a:lstStyle/>
          <a:p>
            <a:pPr algn="ctr"/>
            <a:r>
              <a:rPr lang="en-US" b="1" dirty="0" smtClean="0"/>
              <a:t>Types of Program </a:t>
            </a:r>
            <a:r>
              <a:rPr lang="en-US" b="1" dirty="0" smtClean="0"/>
              <a:t>organized in Projects</a:t>
            </a:r>
            <a:endParaRPr lang="en-US" b="1" dirty="0"/>
          </a:p>
        </p:txBody>
      </p:sp>
      <p:sp>
        <p:nvSpPr>
          <p:cNvPr id="3" name="Content Placeholder 2"/>
          <p:cNvSpPr>
            <a:spLocks noGrp="1"/>
          </p:cNvSpPr>
          <p:nvPr>
            <p:ph idx="1"/>
          </p:nvPr>
        </p:nvSpPr>
        <p:spPr>
          <a:xfrm>
            <a:off x="838200" y="1472540"/>
            <a:ext cx="10515600" cy="4704423"/>
          </a:xfrm>
        </p:spPr>
        <p:txBody>
          <a:bodyPr>
            <a:normAutofit/>
          </a:bodyPr>
          <a:lstStyle/>
          <a:p>
            <a:r>
              <a:rPr lang="en-US" dirty="0" smtClean="0"/>
              <a:t>A Community Development project deals with </a:t>
            </a:r>
            <a:r>
              <a:rPr lang="en-US" dirty="0" err="1" smtClean="0"/>
              <a:t>programmes</a:t>
            </a:r>
            <a:r>
              <a:rPr lang="en-US" dirty="0" smtClean="0"/>
              <a:t> of health, sanitation and cultural activities by establishing and recognizing voluntary agencies and stimulating local participation in community life. Usually a project has all or most of the following </a:t>
            </a:r>
            <a:r>
              <a:rPr lang="en-US" dirty="0" err="1" smtClean="0"/>
              <a:t>programmes</a:t>
            </a:r>
            <a:r>
              <a:rPr lang="en-US" dirty="0" smtClean="0"/>
              <a:t>:</a:t>
            </a:r>
          </a:p>
          <a:p>
            <a:r>
              <a:rPr lang="en-US" dirty="0" smtClean="0"/>
              <a:t>Adult education centers and schools</a:t>
            </a:r>
          </a:p>
          <a:p>
            <a:r>
              <a:rPr lang="en-US" dirty="0" smtClean="0"/>
              <a:t>Mother’s clubs and sewing centers for women</a:t>
            </a:r>
          </a:p>
          <a:p>
            <a:r>
              <a:rPr lang="en-US" dirty="0" smtClean="0"/>
              <a:t>Maternity and child health </a:t>
            </a:r>
            <a:r>
              <a:rPr lang="en-US" dirty="0" err="1" smtClean="0"/>
              <a:t>centres</a:t>
            </a:r>
            <a:r>
              <a:rPr lang="en-US" dirty="0" smtClean="0"/>
              <a:t> including family welfare services</a:t>
            </a:r>
          </a:p>
          <a:p>
            <a:r>
              <a:rPr lang="en-US" dirty="0" smtClean="0"/>
              <a:t>Cottage industry and vocational training centers</a:t>
            </a:r>
          </a:p>
          <a:p>
            <a:r>
              <a:rPr lang="en-US" dirty="0" smtClean="0"/>
              <a:t>Children’s recreational </a:t>
            </a:r>
            <a:r>
              <a:rPr lang="en-US" dirty="0" err="1" smtClean="0"/>
              <a:t>centres</a:t>
            </a:r>
            <a:r>
              <a:rPr lang="en-US" dirty="0" smtClean="0"/>
              <a:t>, clubs and associations </a:t>
            </a:r>
            <a:endParaRPr lang="en-US" dirty="0"/>
          </a:p>
        </p:txBody>
      </p:sp>
    </p:spTree>
    <p:extLst>
      <p:ext uri="{BB962C8B-B14F-4D97-AF65-F5344CB8AC3E}">
        <p14:creationId xmlns:p14="http://schemas.microsoft.com/office/powerpoint/2010/main" val="2585784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Libraries and reading rooms</a:t>
            </a:r>
          </a:p>
          <a:p>
            <a:r>
              <a:rPr lang="en-US" dirty="0" smtClean="0"/>
              <a:t>Charitable dispensaries and family planning clinics</a:t>
            </a:r>
          </a:p>
          <a:p>
            <a:r>
              <a:rPr lang="en-US" dirty="0" smtClean="0"/>
              <a:t>Exhibition </a:t>
            </a:r>
          </a:p>
          <a:p>
            <a:r>
              <a:rPr lang="en-US" dirty="0" smtClean="0"/>
              <a:t>Cleanliness campaign</a:t>
            </a:r>
          </a:p>
          <a:p>
            <a:r>
              <a:rPr lang="en-US" dirty="0" smtClean="0"/>
              <a:t>Sports </a:t>
            </a:r>
            <a:r>
              <a:rPr lang="en-US" smtClean="0"/>
              <a:t>and games.</a:t>
            </a:r>
            <a:endParaRPr lang="en-US" dirty="0" smtClean="0"/>
          </a:p>
          <a:p>
            <a:pPr marL="0" indent="0">
              <a:buNone/>
            </a:pPr>
            <a:endParaRPr lang="en-US" dirty="0"/>
          </a:p>
          <a:p>
            <a:pPr marL="0" indent="0">
              <a:buNone/>
            </a:pPr>
            <a:r>
              <a:rPr lang="en-US" dirty="0" smtClean="0"/>
              <a:t>Sources: </a:t>
            </a:r>
            <a:r>
              <a:rPr lang="en-US" dirty="0"/>
              <a:t>K</a:t>
            </a:r>
            <a:r>
              <a:rPr lang="en-US" dirty="0" smtClean="0"/>
              <a:t>halid, M. (2008).  Social work theory and practice: with special reference to Pakistan. (5th ed.). </a:t>
            </a:r>
            <a:r>
              <a:rPr lang="en-US" dirty="0" err="1" smtClean="0"/>
              <a:t>Kifayat</a:t>
            </a:r>
            <a:r>
              <a:rPr lang="en-US" dirty="0" smtClean="0"/>
              <a:t> Academy, Lahore.</a:t>
            </a:r>
          </a:p>
          <a:p>
            <a:pPr marL="0" indent="0">
              <a:buNone/>
            </a:pPr>
            <a:endParaRPr lang="en-US" dirty="0"/>
          </a:p>
        </p:txBody>
      </p:sp>
    </p:spTree>
    <p:extLst>
      <p:ext uri="{BB962C8B-B14F-4D97-AF65-F5344CB8AC3E}">
        <p14:creationId xmlns:p14="http://schemas.microsoft.com/office/powerpoint/2010/main" val="1450187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468</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Community Development/Organization</vt:lpstr>
      <vt:lpstr>What is a Community ?</vt:lpstr>
      <vt:lpstr>Community Development a primary method of Social Work</vt:lpstr>
      <vt:lpstr>Welfare of the Community people through Community Development Projects </vt:lpstr>
      <vt:lpstr>Welfare of the Community people through Community Development Projects </vt:lpstr>
      <vt:lpstr>Types of Program organized in Projects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Development</dc:title>
  <dc:creator>Abdul Rehman</dc:creator>
  <cp:lastModifiedBy>Abdul Rehman</cp:lastModifiedBy>
  <cp:revision>8</cp:revision>
  <dcterms:created xsi:type="dcterms:W3CDTF">2020-05-03T23:25:57Z</dcterms:created>
  <dcterms:modified xsi:type="dcterms:W3CDTF">2020-05-04T19:54:39Z</dcterms:modified>
</cp:coreProperties>
</file>